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20" r:id="rId6"/>
    <p:sldId id="321" r:id="rId7"/>
    <p:sldId id="313" r:id="rId8"/>
    <p:sldId id="316" r:id="rId9"/>
    <p:sldId id="299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765F9B6-C8B7-42C3-9468-89721F4A4B67}">
          <p14:sldIdLst>
            <p14:sldId id="256"/>
            <p14:sldId id="315"/>
            <p14:sldId id="317"/>
            <p14:sldId id="318"/>
            <p14:sldId id="320"/>
            <p14:sldId id="321"/>
            <p14:sldId id="313"/>
            <p14:sldId id="31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tija Gulbe" initials="SG" lastIdx="2" clrIdx="0">
    <p:extLst>
      <p:ext uri="{19B8F6BF-5375-455C-9EA6-DF929625EA0E}">
        <p15:presenceInfo xmlns:p15="http://schemas.microsoft.com/office/powerpoint/2012/main" userId="S::sintija.gulbe@vm.gov.lv::f8605df6-3b6c-494a-831a-5b482e0d8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DB5"/>
    <a:srgbClr val="EBEDF3"/>
    <a:srgbClr val="001643"/>
    <a:srgbClr val="E6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8C24-0F96-494C-BE8E-A6DF41F4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EDD2-C765-4D9F-A929-22487917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638A0-9C36-499B-9236-D0209324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55647-F606-49CC-928B-BF92F6BE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D364-8C9D-4048-8C38-87D5BE4F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8309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CA26-9E7C-40C8-A0B0-2693F36C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E605D-EE55-4DED-B7A0-EAFEF0CF6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5926-BF40-4599-BE72-B649BC33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A405-C121-47A5-9003-B13234B4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2707-2154-4906-80B2-5D973A24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075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2CCE8-CB58-4023-B0DB-9ADBC5121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2AF50-7545-48A0-9B49-8F3D4BF32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F9AF2-3B7B-4E40-B0A6-06189467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841F-AB0C-4734-972B-EBBD46AB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6D94-74F9-4B42-B1FB-BD9FD425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53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DE08-321D-4D05-A8E2-750B33F0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904F-A3F2-48BC-AD78-65D0E955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277B-58A4-4F35-87AA-2FC0991C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C8540-AE1C-4FB3-9D58-895D70DC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E595-D7C1-475C-9010-D2D62DAD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591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187-8EFC-4F56-A7FE-27FA1459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EA8BA-5FDB-4FD3-B305-FAE70C78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8355-7893-469C-8902-F9E0B032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6AFD-CD8E-4266-8F14-5361C399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C96A-69FC-4D89-8B4A-AE2CE893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957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F9DF-BD38-4DF3-8D37-EA5833FB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97F2-614E-4F05-B092-FB9DBEFD8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570DE-5981-4E59-987E-618F12E0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F9A25-EEB9-4B9F-B874-2C45BE23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2A907-D9C9-442B-8B58-B4B84683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422A7-4854-474C-BFA4-47C8CA69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15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B44-0E40-418A-9E33-874D4A2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B615-D7E9-447C-A4B4-01CD9B48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BDCB-4FA6-4A4B-BE0D-EB40F58DD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D2234-17A6-4697-89E8-F7A3AD2D5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18CD8-2F4D-4939-AD4B-D0A551D72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6CE7C-6318-4F26-9F3E-393B2669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D143B-27D9-4E85-90F9-21C05712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1373A-C9DA-49AA-A132-5ACE2155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713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97B3-02BD-4048-BEA9-1E54518F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11D6A-28C3-463E-9B0B-C8B5CE23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DF47F-A445-4C9F-AE2A-3797D67E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A36A3-9404-4951-BA9F-CD6EAAD2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69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37F31-9E42-4F8D-A80F-B9BB434C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F6E13-5D72-4A12-938E-359C7824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3584B-3704-447E-8051-0A1B9189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87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9F93-17C6-4391-801F-D1B9A9C7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64CA6-4A07-4307-9359-901C9C66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26A86-9C0E-41DF-96D5-3B2C370DB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E619E-DF6B-4B60-82BA-744CFE54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32424-9A74-4467-9CB6-2F31B5E8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8E35-CC3B-4EFD-8437-72436E02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02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F42F-BC9C-4A0B-9733-0E2EE773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01854-30A4-48D4-A96D-E6C770AB9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2DC12-6BCF-4DA6-A0D5-64D89E2F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51AB8-9483-4F24-9D1B-FBC5D693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8FB5C-CA1F-4427-BEBF-46858635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B4C53-9802-499A-A793-BEA4E71A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29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BAE2A-56A6-4BD5-BBCD-0F345248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A4D28-F26B-4933-9DC2-E9E286F1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C7F4-EB2C-4233-9703-7FCB85E31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61CC-DD8C-4412-B5CC-230B8FE34E7F}" type="datetimeFigureOut">
              <a:rPr lang="lv-LV" smtClean="0"/>
              <a:t>16.06.2021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AF53-25DE-443D-A323-4D134E81A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04D2-EFD3-4886-9E48-DF4111319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35BE-11E3-4515-8143-F869A8447A4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457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79586-412D-5748-92B2-543D87E7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6421" cy="69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813AC-B84C-4565-B615-4D3F9471E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3" y="3103609"/>
            <a:ext cx="10030691" cy="1980020"/>
          </a:xfrm>
        </p:spPr>
        <p:txBody>
          <a:bodyPr anchor="t" anchorCtr="0">
            <a:noAutofit/>
          </a:bodyPr>
          <a:lstStyle/>
          <a:p>
            <a:r>
              <a:rPr lang="lv-LV" sz="2800" b="1" kern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Latvijas Republikā uzsāk</a:t>
            </a:r>
            <a:r>
              <a:rPr lang="en-US" sz="2800" b="1" kern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lv-LV" sz="2800" b="1" kern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lv-LV" sz="2800" b="1" kern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v-LV" sz="2800" b="1" kern="1800" dirty="0">
                <a:solidFill>
                  <a:srgbClr val="17CD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digitālo Covid-19 sertifikātu </a:t>
            </a:r>
            <a:br>
              <a:rPr lang="lv-LV" sz="2800" b="1" kern="1800" dirty="0">
                <a:solidFill>
                  <a:srgbClr val="17CD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v-LV" sz="2800" b="1" kern="1800" dirty="0">
                <a:solidFill>
                  <a:srgbClr val="17CD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izmantošana</a:t>
            </a:r>
            <a:b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2BFCF-DB4D-1544-920F-D5F2B495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43" y="1099800"/>
            <a:ext cx="1445312" cy="1249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A1D33-8CB7-469A-93C6-E5A46ABF7CE1}"/>
              </a:ext>
            </a:extLst>
          </p:cNvPr>
          <p:cNvSpPr txBox="1"/>
          <p:nvPr/>
        </p:nvSpPr>
        <p:spPr>
          <a:xfrm>
            <a:off x="5638182" y="5957304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15.06.2021</a:t>
            </a:r>
            <a:r>
              <a:rPr lang="lv-LV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LV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39D35-A58B-AD4C-B550-A03057F9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"/>
            <a:ext cx="12192000" cy="6883400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544BAE35-4DFE-E949-9C8B-A16E75268F02}"/>
              </a:ext>
            </a:extLst>
          </p:cNvPr>
          <p:cNvSpPr/>
          <p:nvPr/>
        </p:nvSpPr>
        <p:spPr>
          <a:xfrm>
            <a:off x="944067" y="2373017"/>
            <a:ext cx="3016073" cy="2058143"/>
          </a:xfrm>
          <a:prstGeom prst="homePlate">
            <a:avLst/>
          </a:prstGeom>
          <a:solidFill>
            <a:srgbClr val="17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413CC-10C8-254A-8779-4CA1CEC09773}"/>
              </a:ext>
            </a:extLst>
          </p:cNvPr>
          <p:cNvSpPr txBox="1"/>
          <p:nvPr/>
        </p:nvSpPr>
        <p:spPr>
          <a:xfrm>
            <a:off x="838200" y="610742"/>
            <a:ext cx="5897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Digitālais Covid-19 sertifikāts</a:t>
            </a:r>
          </a:p>
          <a:p>
            <a:endParaRPr lang="lv-LV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F1EB5-9D73-9949-B98F-13C204FEFEDA}"/>
              </a:ext>
            </a:extLst>
          </p:cNvPr>
          <p:cNvSpPr txBox="1"/>
          <p:nvPr/>
        </p:nvSpPr>
        <p:spPr>
          <a:xfrm>
            <a:off x="1270402" y="2635522"/>
            <a:ext cx="2318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lv-LV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gada</a:t>
            </a:r>
          </a:p>
          <a:p>
            <a:r>
              <a:rPr lang="lv-LV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jūnija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5D4A7-C2CE-4F4A-BC5F-3A8A2BD667AB}"/>
              </a:ext>
            </a:extLst>
          </p:cNvPr>
          <p:cNvSpPr txBox="1"/>
          <p:nvPr/>
        </p:nvSpPr>
        <p:spPr>
          <a:xfrm>
            <a:off x="4284217" y="2434418"/>
            <a:ext cx="6331226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b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Trīs veidu digitālie Covid-19 sertifikāti: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0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Veiktā vakcinācija pret Covid-19.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0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Veiktā Covid-19 laboratoriskā testa rezultāts.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0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izslimošanas fakts. </a:t>
            </a:r>
          </a:p>
          <a:p>
            <a:pPr>
              <a:lnSpc>
                <a:spcPct val="150000"/>
              </a:lnSpc>
            </a:pPr>
            <a:endParaRPr lang="lv-LV" sz="2000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F8031-35C8-5247-B341-4DF3B776792C}"/>
              </a:ext>
            </a:extLst>
          </p:cNvPr>
          <p:cNvSpPr txBox="1"/>
          <p:nvPr/>
        </p:nvSpPr>
        <p:spPr>
          <a:xfrm>
            <a:off x="838200" y="4693665"/>
            <a:ext cx="1023745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b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Pārbaudāmi un ticami </a:t>
            </a:r>
            <a:r>
              <a:rPr lang="lv-LV" sz="20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katrs sertifikāts satur unikālu, digitāli parakstītu QR kodu</a:t>
            </a:r>
          </a:p>
          <a:p>
            <a:pPr>
              <a:lnSpc>
                <a:spcPct val="150000"/>
              </a:lnSpc>
            </a:pPr>
            <a:r>
              <a:rPr lang="lv-LV" sz="2000" b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Izmantošana </a:t>
            </a:r>
            <a:r>
              <a:rPr lang="lv-LV" sz="20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1. jūnija Latvijas Republikas teritorijā</a:t>
            </a:r>
          </a:p>
          <a:p>
            <a:pPr>
              <a:lnSpc>
                <a:spcPct val="150000"/>
              </a:lnSpc>
            </a:pPr>
            <a:endParaRPr lang="lv-LV" sz="2000"/>
          </a:p>
        </p:txBody>
      </p:sp>
    </p:spTree>
    <p:extLst>
      <p:ext uri="{BB962C8B-B14F-4D97-AF65-F5344CB8AC3E}">
        <p14:creationId xmlns:p14="http://schemas.microsoft.com/office/powerpoint/2010/main" val="89131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AC9873-C2E3-D148-8676-9072CE97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"/>
            <a:ext cx="12192000" cy="688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B32A3F-8776-C940-86C6-5B7DEC834B3D}"/>
              </a:ext>
            </a:extLst>
          </p:cNvPr>
          <p:cNvSpPr txBox="1">
            <a:spLocks/>
          </p:cNvSpPr>
          <p:nvPr/>
        </p:nvSpPr>
        <p:spPr>
          <a:xfrm>
            <a:off x="722554" y="3706464"/>
            <a:ext cx="9448800" cy="399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err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Sertifikātu</a:t>
            </a:r>
            <a:r>
              <a:rPr lang="en-US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izmantošanas formāti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Sertifikātus var izmantot:</a:t>
            </a:r>
          </a:p>
          <a:p>
            <a:pPr marL="342900" indent="-342900" algn="l">
              <a:lnSpc>
                <a:spcPct val="100000"/>
              </a:lnSpc>
              <a:buClr>
                <a:srgbClr val="17CDB5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drukātā formātā </a:t>
            </a:r>
            <a:r>
              <a:rPr lang="en-US" sz="1800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(ieteicams, dodoties uz pasākumiem vai ārpus Latvijas robežas);</a:t>
            </a:r>
          </a:p>
          <a:p>
            <a:pPr marL="342900" indent="-342900" algn="l">
              <a:lnSpc>
                <a:spcPct val="100000"/>
              </a:lnSpc>
              <a:buClr>
                <a:srgbClr val="17CDB5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elektroniskā formātā </a:t>
            </a:r>
            <a:r>
              <a:rPr lang="en-US" sz="1800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uzrādot savā viedierīcē tīmekļvietnē </a:t>
            </a:r>
            <a:r>
              <a:rPr lang="en-US" sz="1800" b="1" u="sng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www.covid19sertifikats.lv</a:t>
            </a:r>
            <a:r>
              <a:rPr lang="en-US" sz="1800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(nepieciešams pieslēgums internetam) vai kā lejupielādētu PDF datni).</a:t>
            </a:r>
            <a:endParaRPr lang="lv-LV" sz="1800" dirty="0">
              <a:solidFill>
                <a:srgbClr val="00164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endParaRPr lang="en-US" sz="2000" dirty="0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39866-0169-FE48-BBD1-B034E816572C}"/>
              </a:ext>
            </a:extLst>
          </p:cNvPr>
          <p:cNvSpPr/>
          <p:nvPr/>
        </p:nvSpPr>
        <p:spPr>
          <a:xfrm>
            <a:off x="722554" y="622442"/>
            <a:ext cx="6511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Digitālais</a:t>
            </a:r>
            <a:r>
              <a:rPr lang="lv-L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sertifikāts </a:t>
            </a:r>
            <a:r>
              <a:rPr lang="lv-LV" sz="3200" b="1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90BAE-AF33-4744-A197-26C0F5D29230}"/>
              </a:ext>
            </a:extLst>
          </p:cNvPr>
          <p:cNvSpPr txBox="1"/>
          <p:nvPr/>
        </p:nvSpPr>
        <p:spPr>
          <a:xfrm>
            <a:off x="4992414" y="2432926"/>
            <a:ext cx="608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Pieslēgšanās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kādu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drošas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piekļuves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līdzekļiem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pieprasītu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sistēmā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sertifikātu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ģenerēšanu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jeb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izveidi</a:t>
            </a:r>
            <a:r>
              <a:rPr lang="en-US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dirty="0">
              <a:solidFill>
                <a:srgbClr val="17CDB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148F8-6454-6448-806E-4A4ADABF392D}"/>
              </a:ext>
            </a:extLst>
          </p:cNvPr>
          <p:cNvSpPr/>
          <p:nvPr/>
        </p:nvSpPr>
        <p:spPr>
          <a:xfrm>
            <a:off x="851338" y="2225239"/>
            <a:ext cx="3930869" cy="1080548"/>
          </a:xfrm>
          <a:prstGeom prst="rect">
            <a:avLst/>
          </a:prstGeom>
          <a:solidFill>
            <a:srgbClr val="17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7355A-FA1F-384B-8A6D-BB7BD2F37EB1}"/>
              </a:ext>
            </a:extLst>
          </p:cNvPr>
          <p:cNvSpPr txBox="1"/>
          <p:nvPr/>
        </p:nvSpPr>
        <p:spPr>
          <a:xfrm>
            <a:off x="1198180" y="2395921"/>
            <a:ext cx="414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Tīmekļvietne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www.covid19se</a:t>
            </a:r>
            <a:r>
              <a:rPr lang="lv-LV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tifikats.lv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2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AB1B1-ABDC-444A-991C-71B63069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"/>
            <a:ext cx="12192000" cy="688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E85F3-8AB7-FF45-8CD4-2240EFF58341}"/>
              </a:ext>
            </a:extLst>
          </p:cNvPr>
          <p:cNvSpPr txBox="1"/>
          <p:nvPr/>
        </p:nvSpPr>
        <p:spPr>
          <a:xfrm>
            <a:off x="775252" y="655982"/>
            <a:ext cx="6625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Digitālais</a:t>
            </a:r>
            <a:r>
              <a:rPr lang="lv-L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sertifikāts </a:t>
            </a:r>
            <a:r>
              <a:rPr lang="lv-LV" sz="3200" b="1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</a:t>
            </a:r>
          </a:p>
          <a:p>
            <a:endParaRPr lang="lv-LV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3F589-E320-EF4B-9D90-BAE8D292E269}"/>
              </a:ext>
            </a:extLst>
          </p:cNvPr>
          <p:cNvSpPr txBox="1"/>
          <p:nvPr/>
        </p:nvSpPr>
        <p:spPr>
          <a:xfrm>
            <a:off x="775252" y="3857299"/>
            <a:ext cx="95959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 sertifikāti ir pieejami?</a:t>
            </a:r>
          </a:p>
          <a:p>
            <a:pPr marL="342900" indent="-342900">
              <a:buClr>
                <a:srgbClr val="17CDB5"/>
              </a:buClr>
              <a:buFont typeface="Wingdings" pitchFamily="2" charset="2"/>
              <a:buChar char="§"/>
            </a:pPr>
            <a:r>
              <a:rPr lang="en-US" b="1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Sertifikāts par vakcināciju </a:t>
            </a:r>
            <a:r>
              <a:rPr lang="en-US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48 h laikā pēc vakcinācijas (ja ārstniecības iestāde ir ievadījusi informāciju par veikto vakcināciju E-veselības sistēmā!)</a:t>
            </a:r>
          </a:p>
          <a:p>
            <a:pPr marL="342900" indent="-342900">
              <a:buClr>
                <a:srgbClr val="17CDB5"/>
              </a:buClr>
              <a:buFont typeface="Wingdings" pitchFamily="2" charset="2"/>
              <a:buChar char="§"/>
            </a:pPr>
            <a:r>
              <a:rPr lang="en-US" b="1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Sertifikāts par laboratoriskā testa rezultātu </a:t>
            </a:r>
            <a:r>
              <a:rPr lang="en-US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h laikā pēc rezulāta noskaidrošanas</a:t>
            </a:r>
          </a:p>
          <a:p>
            <a:pPr marL="342900" indent="-342900">
              <a:buClr>
                <a:srgbClr val="17CDB5"/>
              </a:buClr>
              <a:buFont typeface="Wingdings" pitchFamily="2" charset="2"/>
              <a:buChar char="§"/>
            </a:pPr>
            <a:r>
              <a:rPr lang="en-US" b="1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Sertifikāts par izslimošanas faktu </a:t>
            </a:r>
            <a:r>
              <a:rPr lang="en-US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 uzreiz, ja persona ir pārslimojusi Covid-19 un ir saņemti dati par pozitīvu testu iepriekšējā pusgada laikā</a:t>
            </a:r>
          </a:p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AE164-101D-9A47-A121-A357DCADA027}"/>
              </a:ext>
            </a:extLst>
          </p:cNvPr>
          <p:cNvSpPr txBox="1"/>
          <p:nvPr/>
        </p:nvSpPr>
        <p:spPr>
          <a:xfrm>
            <a:off x="775252" y="2235348"/>
            <a:ext cx="978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iedzīvotājs nelieto internetu</a:t>
            </a:r>
          </a:p>
          <a:p>
            <a:r>
              <a:rPr lang="en-US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Iedzīvotājiem, kuri nelieto internetu, vai nevar autentificēties tīmekļvietnē, sertifikāta saņemšanai ir jāvēršas kādā no valsts un pašvaldību vienotajiem klientu apkalpošanas centriem no 2021. gada 15.jūnija</a:t>
            </a:r>
            <a:endParaRPr lang="en-US" b="1" noProof="1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6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226BC-6529-EB4E-B46C-1835B7F7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27013B-08B9-3E46-97E4-AB80AAFF1C65}"/>
              </a:ext>
            </a:extLst>
          </p:cNvPr>
          <p:cNvSpPr txBox="1">
            <a:spLocks/>
          </p:cNvSpPr>
          <p:nvPr/>
        </p:nvSpPr>
        <p:spPr>
          <a:xfrm>
            <a:off x="-2229092" y="2384425"/>
            <a:ext cx="10515600" cy="1044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F2F6B-2304-9B42-964D-375C088BF0F7}"/>
              </a:ext>
            </a:extLst>
          </p:cNvPr>
          <p:cNvSpPr txBox="1"/>
          <p:nvPr/>
        </p:nvSpPr>
        <p:spPr>
          <a:xfrm>
            <a:off x="1840809" y="2634965"/>
            <a:ext cx="3567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Sertifikāts</a:t>
            </a:r>
          </a:p>
          <a:p>
            <a:r>
              <a:rPr lang="en-US" sz="32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drukātā</a:t>
            </a:r>
          </a:p>
          <a:p>
            <a:r>
              <a:rPr lang="en-US" sz="32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formātā</a:t>
            </a:r>
            <a:endParaRPr lang="lv-LV" sz="3200" b="1" noProof="1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3200" noProof="1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99501-DA94-E84D-BE85-AC95D46C3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54" y="231496"/>
            <a:ext cx="4544984" cy="3203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42C5C-725D-364B-A621-939F006B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54" y="3429000"/>
            <a:ext cx="4544984" cy="3197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FF87EE-8C75-0F44-B0DC-B61DEBED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971" y="566449"/>
            <a:ext cx="1228044" cy="12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2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E7327-ADB6-854B-BAFA-764E24B5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"/>
            <a:ext cx="12192000" cy="688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81C20-9BB3-8747-A4DE-8C166C9DCD03}"/>
              </a:ext>
            </a:extLst>
          </p:cNvPr>
          <p:cNvSpPr txBox="1"/>
          <p:nvPr/>
        </p:nvSpPr>
        <p:spPr>
          <a:xfrm>
            <a:off x="775252" y="655982"/>
            <a:ext cx="8560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Sertifikātu atbilstība pārbaude (verifikācija)</a:t>
            </a:r>
            <a:endParaRPr lang="lv-LV" sz="3200" b="1" dirty="0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261EE-352F-D64F-ACAA-3405336E03DB}"/>
              </a:ext>
            </a:extLst>
          </p:cNvPr>
          <p:cNvSpPr txBox="1"/>
          <p:nvPr/>
        </p:nvSpPr>
        <p:spPr>
          <a:xfrm>
            <a:off x="775252" y="2234755"/>
            <a:ext cx="95959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Tīmekļvietnē un lietotnē</a:t>
            </a:r>
            <a:endParaRPr lang="en-US" sz="2400" b="1" noProof="1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7CDB5"/>
              </a:buClr>
              <a:buFont typeface="Wingdings" pitchFamily="2" charset="2"/>
              <a:buChar char="§"/>
            </a:pPr>
            <a:r>
              <a:rPr lang="lv-LV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2021.g. 1. jūnija vietnē covid19sertifikats.lv</a:t>
            </a:r>
          </a:p>
          <a:p>
            <a:pPr marL="342900" indent="-342900">
              <a:buClr>
                <a:srgbClr val="17CDB5"/>
              </a:buClr>
              <a:buFont typeface="Wingdings" pitchFamily="2" charset="2"/>
              <a:buChar char="§"/>
            </a:pPr>
            <a:r>
              <a:rPr lang="lv-LV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2021.g. 15. jūnija lietotnē Covid19Verify (pieejama gan iOS gan Android iekārtām) </a:t>
            </a:r>
            <a:endParaRPr lang="en-US" noProof="1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0315E-67B8-274E-B96B-1C82E4A8CC7C}"/>
              </a:ext>
            </a:extLst>
          </p:cNvPr>
          <p:cNvSpPr txBox="1"/>
          <p:nvPr/>
        </p:nvSpPr>
        <p:spPr>
          <a:xfrm>
            <a:off x="680658" y="3577273"/>
            <a:ext cx="978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noProof="1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Iekšzemes atbilstības kritēriji</a:t>
            </a:r>
            <a:endParaRPr lang="en-US" sz="2400" b="1" noProof="1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noProof="1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tīmekļvietnē gan lietotnē izvēloties pārbaudīt Digitālo Covid-19 sertifikātu tiek piedāvāta iespēja izvēlēties konkrētos kritērijus kas izriet no spēkā esošiem normatīvajiem aktiem.</a:t>
            </a:r>
          </a:p>
          <a:p>
            <a:endParaRPr lang="en-US" b="1" noProof="1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FD5EF-52C6-B346-BC54-97798CBF47CC}"/>
              </a:ext>
            </a:extLst>
          </p:cNvPr>
          <p:cNvSpPr/>
          <p:nvPr/>
        </p:nvSpPr>
        <p:spPr>
          <a:xfrm>
            <a:off x="775252" y="4861367"/>
            <a:ext cx="4664849" cy="451368"/>
          </a:xfrm>
          <a:prstGeom prst="rect">
            <a:avLst/>
          </a:prstGeom>
          <a:noFill/>
          <a:ln w="19050">
            <a:solidFill>
              <a:srgbClr val="17C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82C95-ECE2-AB41-90E2-69C5159E2571}"/>
              </a:ext>
            </a:extLst>
          </p:cNvPr>
          <p:cNvSpPr txBox="1"/>
          <p:nvPr/>
        </p:nvSpPr>
        <p:spPr>
          <a:xfrm>
            <a:off x="1002105" y="4917774"/>
            <a:ext cx="4268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apmeklēt pasaules čempionātu hokejā  </a:t>
            </a:r>
            <a:endParaRPr sz="1600" dirty="0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4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300F7-5521-F94B-87FF-E9BD11DC5F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58F20-253D-A94F-AA12-DFFFAD74D42E}"/>
              </a:ext>
            </a:extLst>
          </p:cNvPr>
          <p:cNvSpPr txBox="1"/>
          <p:nvPr/>
        </p:nvSpPr>
        <p:spPr>
          <a:xfrm>
            <a:off x="1040524" y="2260228"/>
            <a:ext cx="3405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Sertifikāta pārbaude mobilajā lietotnē </a:t>
            </a:r>
            <a:r>
              <a:rPr lang="lv-LV" sz="3200" b="1" dirty="0">
                <a:solidFill>
                  <a:srgbClr val="17C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Covid19Verify</a:t>
            </a:r>
            <a:r>
              <a:rPr lang="lv-LV" sz="3200" b="1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v-LV" sz="3200" b="1" dirty="0">
              <a:solidFill>
                <a:srgbClr val="0016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92C6D-E632-164D-B016-CEF307C25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r="10668" b="4547"/>
          <a:stretch/>
        </p:blipFill>
        <p:spPr>
          <a:xfrm>
            <a:off x="4876714" y="1076446"/>
            <a:ext cx="2658405" cy="4757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B9E28-2BC6-B242-937A-E60E39EC0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r="10667"/>
          <a:stretch/>
        </p:blipFill>
        <p:spPr>
          <a:xfrm>
            <a:off x="8175628" y="1076445"/>
            <a:ext cx="2658406" cy="49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B904-EC0E-2C45-97C8-DE65394D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2"/>
            <a:ext cx="12192000" cy="688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B32A3F-8776-C940-86C6-5B7DEC834B3D}"/>
              </a:ext>
            </a:extLst>
          </p:cNvPr>
          <p:cNvSpPr txBox="1">
            <a:spLocks/>
          </p:cNvSpPr>
          <p:nvPr/>
        </p:nvSpPr>
        <p:spPr>
          <a:xfrm>
            <a:off x="1322743" y="4781693"/>
            <a:ext cx="9586224" cy="757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lv-LV" sz="180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Digitālie Covid-19 sertifikāti ir izmantojami visā Eiropas Savienībā.</a:t>
            </a:r>
          </a:p>
          <a:p>
            <a:pPr algn="l">
              <a:lnSpc>
                <a:spcPct val="100000"/>
              </a:lnSpc>
            </a:pPr>
            <a:endParaRPr lang="lv-LV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lv-LV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8B27D-AF68-7D48-837E-1723CA0F3627}"/>
              </a:ext>
            </a:extLst>
          </p:cNvPr>
          <p:cNvSpPr/>
          <p:nvPr/>
        </p:nvSpPr>
        <p:spPr>
          <a:xfrm>
            <a:off x="838200" y="646016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Nākamie soļi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48E3E-F3E6-A844-9906-9DBE7B649B6A}"/>
              </a:ext>
            </a:extLst>
          </p:cNvPr>
          <p:cNvSpPr/>
          <p:nvPr/>
        </p:nvSpPr>
        <p:spPr>
          <a:xfrm>
            <a:off x="914401" y="2242508"/>
            <a:ext cx="10226566" cy="584775"/>
          </a:xfrm>
          <a:prstGeom prst="rect">
            <a:avLst/>
          </a:prstGeom>
          <a:solidFill>
            <a:srgbClr val="17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85FDA-15CF-BA45-B24A-0136235C2A32}"/>
              </a:ext>
            </a:extLst>
          </p:cNvPr>
          <p:cNvSpPr txBox="1"/>
          <p:nvPr/>
        </p:nvSpPr>
        <p:spPr>
          <a:xfrm>
            <a:off x="1283033" y="2304062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15. jūnija</a:t>
            </a:r>
            <a:endParaRPr lang="lv-LV" sz="24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B2544-F0F1-254E-ABD0-8477A4CC6CC6}"/>
              </a:ext>
            </a:extLst>
          </p:cNvPr>
          <p:cNvSpPr txBox="1"/>
          <p:nvPr/>
        </p:nvSpPr>
        <p:spPr>
          <a:xfrm>
            <a:off x="1322743" y="3000571"/>
            <a:ext cx="958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16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Tiks pabeigta integrācija ar Eiropas digitālā Covid-19 sertifikāta vārteju, tādējādi tiks nodrošināta informācijas apmaiņa starp Eiropas Savienības dalībvalstīm par derīgo sertifikātu QR kodos ietvertajiem sertifikātu parakstiem.</a:t>
            </a:r>
          </a:p>
          <a:p>
            <a:endParaRPr lang="lv-LV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4FA2E-B7B7-EA4A-AFA1-DCFB063D15E3}"/>
              </a:ext>
            </a:extLst>
          </p:cNvPr>
          <p:cNvSpPr/>
          <p:nvPr/>
        </p:nvSpPr>
        <p:spPr>
          <a:xfrm>
            <a:off x="914401" y="4071308"/>
            <a:ext cx="10226566" cy="584775"/>
          </a:xfrm>
          <a:prstGeom prst="rect">
            <a:avLst/>
          </a:prstGeom>
          <a:solidFill>
            <a:srgbClr val="17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E69CE-BFD7-324C-820A-300F0F37D133}"/>
              </a:ext>
            </a:extLst>
          </p:cNvPr>
          <p:cNvSpPr txBox="1"/>
          <p:nvPr/>
        </p:nvSpPr>
        <p:spPr>
          <a:xfrm>
            <a:off x="1283033" y="4153883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1. jūlija</a:t>
            </a:r>
            <a:endParaRPr lang="lv-LV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1ACA6-D950-D94E-A1C4-35937259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4DF4A8-D075-274C-A015-21357B66E244}"/>
              </a:ext>
            </a:extLst>
          </p:cNvPr>
          <p:cNvSpPr txBox="1">
            <a:spLocks/>
          </p:cNvSpPr>
          <p:nvPr/>
        </p:nvSpPr>
        <p:spPr>
          <a:xfrm>
            <a:off x="4124796" y="2385978"/>
            <a:ext cx="5748410" cy="17114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Piesakies vakcīnai: </a:t>
            </a:r>
            <a:r>
              <a:rPr lang="lv-LV" sz="2800" b="1" kern="1800" dirty="0" err="1">
                <a:solidFill>
                  <a:srgbClr val="17CD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manavakcina.lv</a:t>
            </a:r>
            <a:r>
              <a:rPr lang="lv-LV" sz="2800" b="1" kern="1800" dirty="0">
                <a:solidFill>
                  <a:srgbClr val="17CD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2800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 zvanot </a:t>
            </a:r>
            <a:r>
              <a:rPr lang="lv-LV" sz="2800" b="1" kern="1800" dirty="0">
                <a:solidFill>
                  <a:srgbClr val="17CD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8989</a:t>
            </a:r>
            <a:endParaRPr lang="lv-LV" sz="2800" b="1" dirty="0">
              <a:solidFill>
                <a:srgbClr val="17CD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1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377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Latvijas Republikā uzsākta  digitālo Covid-19 sertifikātu  izmantošana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Feldmane</dc:creator>
  <cp:lastModifiedBy>Māris Dreimanis</cp:lastModifiedBy>
  <cp:revision>202</cp:revision>
  <dcterms:created xsi:type="dcterms:W3CDTF">2021-04-12T07:24:52Z</dcterms:created>
  <dcterms:modified xsi:type="dcterms:W3CDTF">2021-06-16T07:27:32Z</dcterms:modified>
</cp:coreProperties>
</file>